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358E3-BCC4-43EB-B552-909C2D0ACC31}" v="169" dt="2023-05-10T18:23:22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otherhoodPenalty_SurveyResponses_r54facmg5h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otherhoodPenalty_SurveyResponses_r54facmg5h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MotherhoodPenalty_SurveyResponses_r54facmg5h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MotherhoodPenalty_SurveyResponses_r54facmg5h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MotherhoodPenalty_SurveyResponses_r54facmg5hh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v/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BB-424B-AE17-7B3D7C9DC15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1BB-424B-AE17-7B3D7C9DC15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BB-424B-AE17-7B3D7C9DC15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1BB-424B-AE17-7B3D7C9DC15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'[MotherhoodPenalty_SurveyResponses_r54facmg5hh.xlsx]How many children do you have'!$B$4:$B$7</c:f>
              <c:strCache>
                <c:ptCount val="4"/>
                <c:pt idx="0">
                  <c:v>One</c:v>
                </c:pt>
                <c:pt idx="1">
                  <c:v>Two</c:v>
                </c:pt>
                <c:pt idx="2">
                  <c:v>Three</c:v>
                </c:pt>
                <c:pt idx="3">
                  <c:v>Four or More</c:v>
                </c:pt>
              </c:strCache>
            </c:strRef>
          </c:cat>
          <c:val>
            <c:numRef>
              <c:f>'[MotherhoodPenalty_SurveyResponses_r54facmg5hh.xlsx]How many children do you have'!$C$4:$C$7</c:f>
              <c:numCache>
                <c:formatCode>General</c:formatCode>
                <c:ptCount val="4"/>
                <c:pt idx="0">
                  <c:v>32.700000000000003</c:v>
                </c:pt>
                <c:pt idx="1">
                  <c:v>36.5</c:v>
                </c:pt>
                <c:pt idx="2">
                  <c:v>23.1</c:v>
                </c:pt>
                <c:pt idx="3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BB-424B-AE17-7B3D7C9DC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v/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16-4010-81A5-88A7487B1A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16-4010-81A5-88A7487B1A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16-4010-81A5-88A7487B1A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16-4010-81A5-88A7487B1A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'[MotherhoodPenalty_SurveyResponses_r54facmg5hh.xlsx]what are their ages'!$B$4:$B$7</c:f>
              <c:strCache>
                <c:ptCount val="4"/>
                <c:pt idx="0">
                  <c:v>0 to 4</c:v>
                </c:pt>
                <c:pt idx="1">
                  <c:v>5 to 9</c:v>
                </c:pt>
                <c:pt idx="2">
                  <c:v>10 to 14</c:v>
                </c:pt>
                <c:pt idx="3">
                  <c:v>15 and older</c:v>
                </c:pt>
              </c:strCache>
            </c:strRef>
          </c:cat>
          <c:val>
            <c:numRef>
              <c:f>'[MotherhoodPenalty_SurveyResponses_r54facmg5hh.xlsx]what are their ages'!$C$4:$C$7</c:f>
              <c:numCache>
                <c:formatCode>General</c:formatCode>
                <c:ptCount val="4"/>
                <c:pt idx="0">
                  <c:v>38.5</c:v>
                </c:pt>
                <c:pt idx="1">
                  <c:v>34.6</c:v>
                </c:pt>
                <c:pt idx="2">
                  <c:v>9.6</c:v>
                </c:pt>
                <c:pt idx="3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16-4010-81A5-88A7487B1A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v/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50-4C70-8068-E35C2B4036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50-4C70-8068-E35C2B4036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'[MotherhoodPenalty_SurveyResponses_r54facmg5hh.xlsx] Do you hide that you''re a moth'!$B$4:$B$5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'[MotherhoodPenalty_SurveyResponses_r54facmg5hh.xlsx] Do you hide that you''re a moth'!$C$4:$C$5</c:f>
              <c:numCache>
                <c:formatCode>General</c:formatCode>
                <c:ptCount val="2"/>
                <c:pt idx="0">
                  <c:v>1.9</c:v>
                </c:pt>
                <c:pt idx="1">
                  <c:v>98.1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50-4C70-8068-E35C2B4036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v/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6D-4603-986D-C7BBCBA72D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6D-4603-986D-C7BBCBA72D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'[MotherhoodPenalty_SurveyResponses_r54facmg5hh.xlsx]missed projects'!$B$5:$B$6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'[MotherhoodPenalty_SurveyResponses_r54facmg5hh.xlsx]missed projects'!$C$5:$C$6</c:f>
              <c:numCache>
                <c:formatCode>General</c:formatCode>
                <c:ptCount val="2"/>
                <c:pt idx="0">
                  <c:v>53.8</c:v>
                </c:pt>
                <c:pt idx="1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6D-4603-986D-C7BBCBA72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v/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20-4508-9B8E-586520A5433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20-4508-9B8E-586520A543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'[MotherhoodPenalty_SurveyResponses_r54facmg5hh.xlsx]missed projects'!$B$5:$B$6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'[MotherhoodPenalty_SurveyResponses_r54facmg5hh.xlsx]missed projects'!$C$5:$C$6</c:f>
              <c:numCache>
                <c:formatCode>General</c:formatCode>
                <c:ptCount val="2"/>
                <c:pt idx="0">
                  <c:v>63.5</c:v>
                </c:pt>
                <c:pt idx="1">
                  <c:v>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20-4508-9B8E-586520A543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CEE2361-A132-D1D5-59A4-0C9C5D972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6041036"/>
              </p:ext>
            </p:extLst>
          </p:nvPr>
        </p:nvGraphicFramePr>
        <p:xfrm>
          <a:off x="204787" y="847725"/>
          <a:ext cx="11934825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A4FAAB9-F597-682F-C720-503495E474B7}"/>
              </a:ext>
            </a:extLst>
          </p:cNvPr>
          <p:cNvSpPr txBox="1"/>
          <p:nvPr/>
        </p:nvSpPr>
        <p:spPr>
          <a:xfrm>
            <a:off x="1409700" y="647700"/>
            <a:ext cx="1011555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>
                <a:latin typeface="Open Sans"/>
                <a:ea typeface="Open Sans"/>
                <a:cs typeface="Open Sans"/>
              </a:rPr>
              <a:t>How many children do you have?</a:t>
            </a:r>
            <a:endParaRPr lang="en-US" sz="4400" dirty="0"/>
          </a:p>
        </p:txBody>
      </p:sp>
      <p:pic>
        <p:nvPicPr>
          <p:cNvPr id="8" name="Picture 4" descr="Text, logo&#10;&#10;Description automatically generated">
            <a:extLst>
              <a:ext uri="{FF2B5EF4-FFF2-40B4-BE49-F238E27FC236}">
                <a16:creationId xmlns:a16="http://schemas.microsoft.com/office/drawing/2014/main" id="{9F1A6ECA-001B-6AE8-B13A-B29685EEC7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7141" y="5492972"/>
            <a:ext cx="1727200" cy="13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5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4FAAB9-F597-682F-C720-503495E474B7}"/>
              </a:ext>
            </a:extLst>
          </p:cNvPr>
          <p:cNvSpPr txBox="1"/>
          <p:nvPr/>
        </p:nvSpPr>
        <p:spPr>
          <a:xfrm>
            <a:off x="3362325" y="561975"/>
            <a:ext cx="6448425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>
                <a:latin typeface="Open Sans"/>
                <a:ea typeface="Open Sans"/>
                <a:cs typeface="Open Sans"/>
              </a:rPr>
              <a:t>What are their ages?</a:t>
            </a:r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D4B5D98-F5A1-ECDC-FFD0-A1809109660B}"/>
              </a:ext>
            </a:extLst>
          </p:cNvPr>
          <p:cNvGraphicFramePr>
            <a:graphicFrameLocks/>
          </p:cNvGraphicFramePr>
          <p:nvPr/>
        </p:nvGraphicFramePr>
        <p:xfrm>
          <a:off x="1314450" y="652463"/>
          <a:ext cx="9544050" cy="553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 descr="Text, logo&#10;&#10;Description automatically generated">
            <a:extLst>
              <a:ext uri="{FF2B5EF4-FFF2-40B4-BE49-F238E27FC236}">
                <a16:creationId xmlns:a16="http://schemas.microsoft.com/office/drawing/2014/main" id="{0F1106CF-E792-4924-8B43-79747CBEDD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7141" y="5492972"/>
            <a:ext cx="1727200" cy="13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3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4FAAB9-F597-682F-C720-503495E474B7}"/>
              </a:ext>
            </a:extLst>
          </p:cNvPr>
          <p:cNvSpPr txBox="1"/>
          <p:nvPr/>
        </p:nvSpPr>
        <p:spPr>
          <a:xfrm>
            <a:off x="2295525" y="390525"/>
            <a:ext cx="7658100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>
                <a:latin typeface="Open Sans"/>
                <a:ea typeface="Open Sans"/>
                <a:cs typeface="Open Sans"/>
              </a:rPr>
              <a:t> Do you hide that you're a mother in the workplace?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B0FC345-83B5-1ECE-FE2E-645D16E68F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598605"/>
              </p:ext>
            </p:extLst>
          </p:nvPr>
        </p:nvGraphicFramePr>
        <p:xfrm>
          <a:off x="2000250" y="1628775"/>
          <a:ext cx="8248650" cy="493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Text, logo&#10;&#10;Description automatically generated">
            <a:extLst>
              <a:ext uri="{FF2B5EF4-FFF2-40B4-BE49-F238E27FC236}">
                <a16:creationId xmlns:a16="http://schemas.microsoft.com/office/drawing/2014/main" id="{CD6FE2AA-D917-3C79-D0A3-DD2830784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7141" y="5492972"/>
            <a:ext cx="1727200" cy="13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59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4FAAB9-F597-682F-C720-503495E474B7}"/>
              </a:ext>
            </a:extLst>
          </p:cNvPr>
          <p:cNvSpPr txBox="1"/>
          <p:nvPr/>
        </p:nvSpPr>
        <p:spPr>
          <a:xfrm>
            <a:off x="266700" y="342900"/>
            <a:ext cx="11153775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latin typeface="Open Sans"/>
                <a:ea typeface="Open Sans"/>
                <a:cs typeface="Open Sans"/>
              </a:rPr>
              <a:t> Have you ever omitted that you missed a project or work hours because of your child?</a:t>
            </a:r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311AFAE-DEB2-9CC7-3D43-C2220E3702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840525"/>
              </p:ext>
            </p:extLst>
          </p:nvPr>
        </p:nvGraphicFramePr>
        <p:xfrm>
          <a:off x="2119313" y="1914525"/>
          <a:ext cx="8248650" cy="494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Text, logo&#10;&#10;Description automatically generated">
            <a:extLst>
              <a:ext uri="{FF2B5EF4-FFF2-40B4-BE49-F238E27FC236}">
                <a16:creationId xmlns:a16="http://schemas.microsoft.com/office/drawing/2014/main" id="{B242B07D-08F0-5F77-8116-CE1592219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7141" y="5492972"/>
            <a:ext cx="1727200" cy="13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4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4FAAB9-F597-682F-C720-503495E474B7}"/>
              </a:ext>
            </a:extLst>
          </p:cNvPr>
          <p:cNvSpPr txBox="1"/>
          <p:nvPr/>
        </p:nvSpPr>
        <p:spPr>
          <a:xfrm>
            <a:off x="333375" y="466725"/>
            <a:ext cx="11153775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latin typeface="Open Sans"/>
                <a:ea typeface="Open Sans"/>
                <a:cs typeface="Open Sans"/>
              </a:rPr>
              <a:t>Have you lost an opportunity at work because you're a mother?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748AE5D-5220-20DD-1352-9D4A9D710821}"/>
              </a:ext>
              <a:ext uri="{147F2762-F138-4A5C-976F-8EAC2B608ADB}">
                <a16:predDERef xmlns:a16="http://schemas.microsoft.com/office/drawing/2014/main" pred="{D311AFAE-DEB2-9CC7-3D43-C2220E3702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895056"/>
              </p:ext>
            </p:extLst>
          </p:nvPr>
        </p:nvGraphicFramePr>
        <p:xfrm>
          <a:off x="1362075" y="1190625"/>
          <a:ext cx="9296400" cy="564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 descr="Text, logo&#10;&#10;Description automatically generated">
            <a:extLst>
              <a:ext uri="{FF2B5EF4-FFF2-40B4-BE49-F238E27FC236}">
                <a16:creationId xmlns:a16="http://schemas.microsoft.com/office/drawing/2014/main" id="{554DB507-3C7C-2B32-1929-FD9C819532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7141" y="5492972"/>
            <a:ext cx="1727200" cy="13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17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4FAAB9-F597-682F-C720-503495E474B7}"/>
              </a:ext>
            </a:extLst>
          </p:cNvPr>
          <p:cNvSpPr txBox="1"/>
          <p:nvPr/>
        </p:nvSpPr>
        <p:spPr>
          <a:xfrm>
            <a:off x="521523" y="1068799"/>
            <a:ext cx="11153775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latin typeface="Open Sans"/>
                <a:ea typeface="Open Sans"/>
                <a:cs typeface="Open Sans"/>
              </a:rPr>
              <a:t>"Generally when a child is sick, the mother is the one that stays home from work and cares for the child or runs their child to the doctor appointments. I feel like when this happens, mothers miss out on promotions and pay increases and sometimes even receive criticism for missing work. For example, last week during the school threats, I took my child to work with me. Now, so far this week I’m feeling animosity at work directed towards me because I chose to keep my child safe and with me and I don’t think that’s fair"</a:t>
            </a:r>
            <a:endParaRPr lang="en-US" sz="1100" dirty="0"/>
          </a:p>
        </p:txBody>
      </p:sp>
      <p:pic>
        <p:nvPicPr>
          <p:cNvPr id="4" name="Picture 4" descr="Text, logo&#10;&#10;Description automatically generated">
            <a:extLst>
              <a:ext uri="{FF2B5EF4-FFF2-40B4-BE49-F238E27FC236}">
                <a16:creationId xmlns:a16="http://schemas.microsoft.com/office/drawing/2014/main" id="{554DB507-3C7C-2B32-1929-FD9C81953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7141" y="5492972"/>
            <a:ext cx="1727200" cy="13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6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4FAAB9-F597-682F-C720-503495E474B7}"/>
              </a:ext>
            </a:extLst>
          </p:cNvPr>
          <p:cNvSpPr txBox="1"/>
          <p:nvPr/>
        </p:nvSpPr>
        <p:spPr>
          <a:xfrm>
            <a:off x="521523" y="1783762"/>
            <a:ext cx="11153775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latin typeface="Open Sans"/>
                <a:ea typeface="Open Sans"/>
                <a:cs typeface="Open Sans"/>
              </a:rPr>
              <a:t>"I have to work a reduces schedule in order to accommodate having kids and being able to get them off the bus and to doctors etc. I cannot put in for transfers or promotions due to prioritizing my kids in terms of schooling, weekends and after school activities"</a:t>
            </a:r>
            <a:endParaRPr lang="en-US" dirty="0"/>
          </a:p>
        </p:txBody>
      </p:sp>
      <p:pic>
        <p:nvPicPr>
          <p:cNvPr id="4" name="Picture 4" descr="Text, logo&#10;&#10;Description automatically generated">
            <a:extLst>
              <a:ext uri="{FF2B5EF4-FFF2-40B4-BE49-F238E27FC236}">
                <a16:creationId xmlns:a16="http://schemas.microsoft.com/office/drawing/2014/main" id="{554DB507-3C7C-2B32-1929-FD9C81953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7141" y="5492972"/>
            <a:ext cx="1727200" cy="13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54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4FAAB9-F597-682F-C720-503495E474B7}"/>
              </a:ext>
            </a:extLst>
          </p:cNvPr>
          <p:cNvSpPr txBox="1"/>
          <p:nvPr/>
        </p:nvSpPr>
        <p:spPr>
          <a:xfrm>
            <a:off x="521523" y="2686873"/>
            <a:ext cx="1115377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latin typeface="Open Sans"/>
                <a:ea typeface="Open Sans"/>
                <a:cs typeface="Open Sans"/>
              </a:rPr>
              <a:t>"When I told my employer I was pregnant I was taken out of consideration for a promotion"</a:t>
            </a:r>
            <a:endParaRPr lang="en-US" dirty="0"/>
          </a:p>
        </p:txBody>
      </p:sp>
      <p:pic>
        <p:nvPicPr>
          <p:cNvPr id="4" name="Picture 4" descr="Text, logo&#10;&#10;Description automatically generated">
            <a:extLst>
              <a:ext uri="{FF2B5EF4-FFF2-40B4-BE49-F238E27FC236}">
                <a16:creationId xmlns:a16="http://schemas.microsoft.com/office/drawing/2014/main" id="{554DB507-3C7C-2B32-1929-FD9C81953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7141" y="5492972"/>
            <a:ext cx="1727200" cy="13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4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A4FAAB9-F597-682F-C720-503495E474B7}"/>
              </a:ext>
            </a:extLst>
          </p:cNvPr>
          <p:cNvSpPr txBox="1"/>
          <p:nvPr/>
        </p:nvSpPr>
        <p:spPr>
          <a:xfrm>
            <a:off x="521523" y="2065984"/>
            <a:ext cx="11153775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latin typeface="Open Sans"/>
                <a:ea typeface="Open Sans"/>
                <a:cs typeface="Open Sans"/>
              </a:rPr>
              <a:t>"I constantly lost clients as a hairstylist and barber. When I returned from maternity leave with both of my children, I lost the most. Peoples would tell me to my face that I won’t have time for them like I used to? What always struck me was some people didn’t even try they automatically made the decision for me?"</a:t>
            </a:r>
            <a:endParaRPr lang="en-US" dirty="0"/>
          </a:p>
        </p:txBody>
      </p:sp>
      <p:pic>
        <p:nvPicPr>
          <p:cNvPr id="4" name="Picture 4" descr="Text, logo&#10;&#10;Description automatically generated">
            <a:extLst>
              <a:ext uri="{FF2B5EF4-FFF2-40B4-BE49-F238E27FC236}">
                <a16:creationId xmlns:a16="http://schemas.microsoft.com/office/drawing/2014/main" id="{554DB507-3C7C-2B32-1929-FD9C81953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7141" y="5492972"/>
            <a:ext cx="1727200" cy="13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0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65</cp:revision>
  <dcterms:created xsi:type="dcterms:W3CDTF">2023-05-10T17:28:24Z</dcterms:created>
  <dcterms:modified xsi:type="dcterms:W3CDTF">2023-05-10T19:22:09Z</dcterms:modified>
</cp:coreProperties>
</file>